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0" r:id="rId4"/>
    <p:sldId id="259" r:id="rId5"/>
    <p:sldId id="257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9806F-1621-78CE-C746-13397166C3B7}" v="84" dt="2024-01-06T22:00:05.770"/>
    <p1510:client id="{A275B328-E832-4E46-A10C-45D5C8B8C54E}" v="285" dt="2024-01-06T12:14:22.046"/>
    <p1510:client id="{A6E7E925-B2AB-567E-56D1-572C3FCA3E68}" v="94" dt="2024-01-06T21:46:05.152"/>
    <p1510:client id="{B45449E3-87EB-B609-600C-1FC084022BD3}" v="373" dt="2024-01-06T23:13:42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C4E6DB-83C6-49BF-8DCB-61C3BAEAA00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4F6718B-AC95-44F9-A576-77FE40DBCDB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Nottingham NG1 exhibits robust sales </a:t>
          </a:r>
          <a:r>
            <a:rPr lang="en-US" dirty="0">
              <a:latin typeface="Tw Cen MT" panose="020F0302020204030204"/>
            </a:rPr>
            <a:t>per customer</a:t>
          </a:r>
          <a:r>
            <a:rPr lang="en-US" dirty="0"/>
            <a:t>, indicating a strong local customer base</a:t>
          </a:r>
        </a:p>
      </dgm:t>
    </dgm:pt>
    <dgm:pt modelId="{382219D7-260B-46CA-AA1C-E0591E4FCDC8}" type="parTrans" cxnId="{830A5EBE-8AD3-40AB-A006-74C1E57198DC}">
      <dgm:prSet/>
      <dgm:spPr/>
      <dgm:t>
        <a:bodyPr/>
        <a:lstStyle/>
        <a:p>
          <a:endParaRPr lang="en-US"/>
        </a:p>
      </dgm:t>
    </dgm:pt>
    <dgm:pt modelId="{B15944C7-E711-45F7-9132-201DA06DE516}" type="sibTrans" cxnId="{830A5EBE-8AD3-40AB-A006-74C1E57198DC}">
      <dgm:prSet/>
      <dgm:spPr/>
      <dgm:t>
        <a:bodyPr/>
        <a:lstStyle/>
        <a:p>
          <a:endParaRPr lang="en-US"/>
        </a:p>
      </dgm:t>
    </dgm:pt>
    <dgm:pt modelId="{6F69A3D7-6D9D-47E5-A821-D880DF228C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London SW1X maintains high average sales per customer, even amidst overall sales decreases, presenting a strategic investment opportunity</a:t>
          </a:r>
        </a:p>
      </dgm:t>
    </dgm:pt>
    <dgm:pt modelId="{0F56888E-E8E9-40AC-8614-C1AE4A22D21B}" type="parTrans" cxnId="{02A2FD30-A9D3-4AAF-9133-25DADE9EA5B8}">
      <dgm:prSet/>
      <dgm:spPr/>
      <dgm:t>
        <a:bodyPr/>
        <a:lstStyle/>
        <a:p>
          <a:endParaRPr lang="en-US"/>
        </a:p>
      </dgm:t>
    </dgm:pt>
    <dgm:pt modelId="{927DDCA8-C907-414D-8904-33F79BBBFA89}" type="sibTrans" cxnId="{02A2FD30-A9D3-4AAF-9133-25DADE9EA5B8}">
      <dgm:prSet/>
      <dgm:spPr/>
      <dgm:t>
        <a:bodyPr/>
        <a:lstStyle/>
        <a:p>
          <a:endParaRPr lang="en-US"/>
        </a:p>
      </dgm:t>
    </dgm:pt>
    <dgm:pt modelId="{247348C8-86F8-4BD4-BBDA-600C7D98C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Other stores display varying trends, requiring tailored strategies</a:t>
          </a:r>
        </a:p>
      </dgm:t>
    </dgm:pt>
    <dgm:pt modelId="{6EBCE170-74FD-46A1-92A0-D2C05F82DB98}" type="parTrans" cxnId="{CADE07A9-C86D-4FAF-8C59-4C6B0932BB5F}">
      <dgm:prSet/>
      <dgm:spPr/>
      <dgm:t>
        <a:bodyPr/>
        <a:lstStyle/>
        <a:p>
          <a:endParaRPr lang="en-US"/>
        </a:p>
      </dgm:t>
    </dgm:pt>
    <dgm:pt modelId="{3FFC4C48-5C2D-42A5-A3EE-FA1FA05B7FF3}" type="sibTrans" cxnId="{CADE07A9-C86D-4FAF-8C59-4C6B0932BB5F}">
      <dgm:prSet/>
      <dgm:spPr/>
      <dgm:t>
        <a:bodyPr/>
        <a:lstStyle/>
        <a:p>
          <a:endParaRPr lang="en-US"/>
        </a:p>
      </dgm:t>
    </dgm:pt>
    <dgm:pt modelId="{CB133C72-3E08-4692-8E33-E5B82AE1FCFD}" type="pres">
      <dgm:prSet presAssocID="{93C4E6DB-83C6-49BF-8DCB-61C3BAEAA00D}" presName="root" presStyleCnt="0">
        <dgm:presLayoutVars>
          <dgm:dir/>
          <dgm:resizeHandles val="exact"/>
        </dgm:presLayoutVars>
      </dgm:prSet>
      <dgm:spPr/>
    </dgm:pt>
    <dgm:pt modelId="{57943E38-1BD7-49F1-93EE-EFAD7B0184E7}" type="pres">
      <dgm:prSet presAssocID="{84F6718B-AC95-44F9-A576-77FE40DBCDBB}" presName="compNode" presStyleCnt="0"/>
      <dgm:spPr/>
    </dgm:pt>
    <dgm:pt modelId="{51B025A5-1EA2-40CE-9DB0-B8A176ED07B0}" type="pres">
      <dgm:prSet presAssocID="{84F6718B-AC95-44F9-A576-77FE40DBCDBB}" presName="bgRect" presStyleLbl="bgShp" presStyleIdx="0" presStyleCnt="3"/>
      <dgm:spPr/>
    </dgm:pt>
    <dgm:pt modelId="{91A3ADA3-46A4-4AAD-BC54-57C160E5C786}" type="pres">
      <dgm:prSet presAssocID="{84F6718B-AC95-44F9-A576-77FE40DBCD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30AF9E3F-E30D-40D0-98D2-D522BCAC2311}" type="pres">
      <dgm:prSet presAssocID="{84F6718B-AC95-44F9-A576-77FE40DBCDBB}" presName="spaceRect" presStyleCnt="0"/>
      <dgm:spPr/>
    </dgm:pt>
    <dgm:pt modelId="{0493F6E8-7786-4611-A25C-76A97096E347}" type="pres">
      <dgm:prSet presAssocID="{84F6718B-AC95-44F9-A576-77FE40DBCDBB}" presName="parTx" presStyleLbl="revTx" presStyleIdx="0" presStyleCnt="3">
        <dgm:presLayoutVars>
          <dgm:chMax val="0"/>
          <dgm:chPref val="0"/>
        </dgm:presLayoutVars>
      </dgm:prSet>
      <dgm:spPr/>
    </dgm:pt>
    <dgm:pt modelId="{F7DA13BE-6758-4C6D-8BFF-4E50E8B42E1A}" type="pres">
      <dgm:prSet presAssocID="{B15944C7-E711-45F7-9132-201DA06DE516}" presName="sibTrans" presStyleCnt="0"/>
      <dgm:spPr/>
    </dgm:pt>
    <dgm:pt modelId="{DDAC5BCF-0842-4082-8E6A-22556727ADC5}" type="pres">
      <dgm:prSet presAssocID="{6F69A3D7-6D9D-47E5-A821-D880DF228C73}" presName="compNode" presStyleCnt="0"/>
      <dgm:spPr/>
    </dgm:pt>
    <dgm:pt modelId="{7E4BD57E-1E96-4654-98B0-B1FFC0F55635}" type="pres">
      <dgm:prSet presAssocID="{6F69A3D7-6D9D-47E5-A821-D880DF228C73}" presName="bgRect" presStyleLbl="bgShp" presStyleIdx="1" presStyleCnt="3"/>
      <dgm:spPr/>
    </dgm:pt>
    <dgm:pt modelId="{B9D148D4-D8CC-4FB2-889B-AC8B55BCFAE4}" type="pres">
      <dgm:prSet presAssocID="{6F69A3D7-6D9D-47E5-A821-D880DF228C7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5D32211E-8513-41EB-ADDA-4053E70A5998}" type="pres">
      <dgm:prSet presAssocID="{6F69A3D7-6D9D-47E5-A821-D880DF228C73}" presName="spaceRect" presStyleCnt="0"/>
      <dgm:spPr/>
    </dgm:pt>
    <dgm:pt modelId="{BD39BE38-14A7-4E28-82AB-707F33ED4109}" type="pres">
      <dgm:prSet presAssocID="{6F69A3D7-6D9D-47E5-A821-D880DF228C73}" presName="parTx" presStyleLbl="revTx" presStyleIdx="1" presStyleCnt="3">
        <dgm:presLayoutVars>
          <dgm:chMax val="0"/>
          <dgm:chPref val="0"/>
        </dgm:presLayoutVars>
      </dgm:prSet>
      <dgm:spPr/>
    </dgm:pt>
    <dgm:pt modelId="{3F8FCBAA-CB29-490A-8694-1F1035261471}" type="pres">
      <dgm:prSet presAssocID="{927DDCA8-C907-414D-8904-33F79BBBFA89}" presName="sibTrans" presStyleCnt="0"/>
      <dgm:spPr/>
    </dgm:pt>
    <dgm:pt modelId="{119333B8-1FA9-4199-9AB1-E6816AFA880C}" type="pres">
      <dgm:prSet presAssocID="{247348C8-86F8-4BD4-BBDA-600C7D98C45F}" presName="compNode" presStyleCnt="0"/>
      <dgm:spPr/>
    </dgm:pt>
    <dgm:pt modelId="{B126BA09-86CE-4338-8BC2-C32BF828FA15}" type="pres">
      <dgm:prSet presAssocID="{247348C8-86F8-4BD4-BBDA-600C7D98C45F}" presName="bgRect" presStyleLbl="bgShp" presStyleIdx="2" presStyleCnt="3"/>
      <dgm:spPr/>
    </dgm:pt>
    <dgm:pt modelId="{143A793F-901C-43CC-8E98-4F0069A6C178}" type="pres">
      <dgm:prSet presAssocID="{247348C8-86F8-4BD4-BBDA-600C7D98C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98673292-B293-453A-BA4A-BE5B35B193FF}" type="pres">
      <dgm:prSet presAssocID="{247348C8-86F8-4BD4-BBDA-600C7D98C45F}" presName="spaceRect" presStyleCnt="0"/>
      <dgm:spPr/>
    </dgm:pt>
    <dgm:pt modelId="{0B8B1B1B-C248-41AC-A5EC-716192744525}" type="pres">
      <dgm:prSet presAssocID="{247348C8-86F8-4BD4-BBDA-600C7D98C45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A2FD30-A9D3-4AAF-9133-25DADE9EA5B8}" srcId="{93C4E6DB-83C6-49BF-8DCB-61C3BAEAA00D}" destId="{6F69A3D7-6D9D-47E5-A821-D880DF228C73}" srcOrd="1" destOrd="0" parTransId="{0F56888E-E8E9-40AC-8614-C1AE4A22D21B}" sibTransId="{927DDCA8-C907-414D-8904-33F79BBBFA89}"/>
    <dgm:cxn modelId="{59B9DC4F-502C-4CBD-821F-C8A4BAC3FC7D}" type="presOf" srcId="{84F6718B-AC95-44F9-A576-77FE40DBCDBB}" destId="{0493F6E8-7786-4611-A25C-76A97096E347}" srcOrd="0" destOrd="0" presId="urn:microsoft.com/office/officeart/2018/2/layout/IconVerticalSolidList"/>
    <dgm:cxn modelId="{3F20DC53-8ADB-4F28-95FA-1AD6E24F4012}" type="presOf" srcId="{6F69A3D7-6D9D-47E5-A821-D880DF228C73}" destId="{BD39BE38-14A7-4E28-82AB-707F33ED4109}" srcOrd="0" destOrd="0" presId="urn:microsoft.com/office/officeart/2018/2/layout/IconVerticalSolidList"/>
    <dgm:cxn modelId="{B0DC0988-2F9B-472D-9C8F-40E953175291}" type="presOf" srcId="{93C4E6DB-83C6-49BF-8DCB-61C3BAEAA00D}" destId="{CB133C72-3E08-4692-8E33-E5B82AE1FCFD}" srcOrd="0" destOrd="0" presId="urn:microsoft.com/office/officeart/2018/2/layout/IconVerticalSolidList"/>
    <dgm:cxn modelId="{9ED25C9A-48A8-400E-808D-0C2C3E32DCED}" type="presOf" srcId="{247348C8-86F8-4BD4-BBDA-600C7D98C45F}" destId="{0B8B1B1B-C248-41AC-A5EC-716192744525}" srcOrd="0" destOrd="0" presId="urn:microsoft.com/office/officeart/2018/2/layout/IconVerticalSolidList"/>
    <dgm:cxn modelId="{CADE07A9-C86D-4FAF-8C59-4C6B0932BB5F}" srcId="{93C4E6DB-83C6-49BF-8DCB-61C3BAEAA00D}" destId="{247348C8-86F8-4BD4-BBDA-600C7D98C45F}" srcOrd="2" destOrd="0" parTransId="{6EBCE170-74FD-46A1-92A0-D2C05F82DB98}" sibTransId="{3FFC4C48-5C2D-42A5-A3EE-FA1FA05B7FF3}"/>
    <dgm:cxn modelId="{830A5EBE-8AD3-40AB-A006-74C1E57198DC}" srcId="{93C4E6DB-83C6-49BF-8DCB-61C3BAEAA00D}" destId="{84F6718B-AC95-44F9-A576-77FE40DBCDBB}" srcOrd="0" destOrd="0" parTransId="{382219D7-260B-46CA-AA1C-E0591E4FCDC8}" sibTransId="{B15944C7-E711-45F7-9132-201DA06DE516}"/>
    <dgm:cxn modelId="{406BDEDE-2B65-4AAB-99D5-CA43DB08F5F3}" type="presParOf" srcId="{CB133C72-3E08-4692-8E33-E5B82AE1FCFD}" destId="{57943E38-1BD7-49F1-93EE-EFAD7B0184E7}" srcOrd="0" destOrd="0" presId="urn:microsoft.com/office/officeart/2018/2/layout/IconVerticalSolidList"/>
    <dgm:cxn modelId="{01C26BCC-A229-47ED-8354-7694ED46D667}" type="presParOf" srcId="{57943E38-1BD7-49F1-93EE-EFAD7B0184E7}" destId="{51B025A5-1EA2-40CE-9DB0-B8A176ED07B0}" srcOrd="0" destOrd="0" presId="urn:microsoft.com/office/officeart/2018/2/layout/IconVerticalSolidList"/>
    <dgm:cxn modelId="{9D87C2F5-228E-4CA3-A08D-3688AA30BEDA}" type="presParOf" srcId="{57943E38-1BD7-49F1-93EE-EFAD7B0184E7}" destId="{91A3ADA3-46A4-4AAD-BC54-57C160E5C786}" srcOrd="1" destOrd="0" presId="urn:microsoft.com/office/officeart/2018/2/layout/IconVerticalSolidList"/>
    <dgm:cxn modelId="{34E3250A-234A-4E65-8DA3-71920C18F57C}" type="presParOf" srcId="{57943E38-1BD7-49F1-93EE-EFAD7B0184E7}" destId="{30AF9E3F-E30D-40D0-98D2-D522BCAC2311}" srcOrd="2" destOrd="0" presId="urn:microsoft.com/office/officeart/2018/2/layout/IconVerticalSolidList"/>
    <dgm:cxn modelId="{EF8B3929-4F21-4627-9698-D8FD0E57048B}" type="presParOf" srcId="{57943E38-1BD7-49F1-93EE-EFAD7B0184E7}" destId="{0493F6E8-7786-4611-A25C-76A97096E347}" srcOrd="3" destOrd="0" presId="urn:microsoft.com/office/officeart/2018/2/layout/IconVerticalSolidList"/>
    <dgm:cxn modelId="{EE9D0216-9882-4F83-9FDF-DED7E059CF70}" type="presParOf" srcId="{CB133C72-3E08-4692-8E33-E5B82AE1FCFD}" destId="{F7DA13BE-6758-4C6D-8BFF-4E50E8B42E1A}" srcOrd="1" destOrd="0" presId="urn:microsoft.com/office/officeart/2018/2/layout/IconVerticalSolidList"/>
    <dgm:cxn modelId="{13C255A0-32BC-48C1-B680-B68684A683CD}" type="presParOf" srcId="{CB133C72-3E08-4692-8E33-E5B82AE1FCFD}" destId="{DDAC5BCF-0842-4082-8E6A-22556727ADC5}" srcOrd="2" destOrd="0" presId="urn:microsoft.com/office/officeart/2018/2/layout/IconVerticalSolidList"/>
    <dgm:cxn modelId="{C77AA677-F962-48A4-9C97-F5EAECE12245}" type="presParOf" srcId="{DDAC5BCF-0842-4082-8E6A-22556727ADC5}" destId="{7E4BD57E-1E96-4654-98B0-B1FFC0F55635}" srcOrd="0" destOrd="0" presId="urn:microsoft.com/office/officeart/2018/2/layout/IconVerticalSolidList"/>
    <dgm:cxn modelId="{F6A7526B-82AA-46D4-962A-918D1D21C406}" type="presParOf" srcId="{DDAC5BCF-0842-4082-8E6A-22556727ADC5}" destId="{B9D148D4-D8CC-4FB2-889B-AC8B55BCFAE4}" srcOrd="1" destOrd="0" presId="urn:microsoft.com/office/officeart/2018/2/layout/IconVerticalSolidList"/>
    <dgm:cxn modelId="{5CA36CA0-C0C2-41E3-BD5D-369149B9BCB1}" type="presParOf" srcId="{DDAC5BCF-0842-4082-8E6A-22556727ADC5}" destId="{5D32211E-8513-41EB-ADDA-4053E70A5998}" srcOrd="2" destOrd="0" presId="urn:microsoft.com/office/officeart/2018/2/layout/IconVerticalSolidList"/>
    <dgm:cxn modelId="{EB68AA6F-A4FD-4CD8-9FC9-E3C97217635C}" type="presParOf" srcId="{DDAC5BCF-0842-4082-8E6A-22556727ADC5}" destId="{BD39BE38-14A7-4E28-82AB-707F33ED4109}" srcOrd="3" destOrd="0" presId="urn:microsoft.com/office/officeart/2018/2/layout/IconVerticalSolidList"/>
    <dgm:cxn modelId="{60DD9B70-E760-4245-8FBE-EA6AAE3ABC12}" type="presParOf" srcId="{CB133C72-3E08-4692-8E33-E5B82AE1FCFD}" destId="{3F8FCBAA-CB29-490A-8694-1F1035261471}" srcOrd="3" destOrd="0" presId="urn:microsoft.com/office/officeart/2018/2/layout/IconVerticalSolidList"/>
    <dgm:cxn modelId="{73C2747F-C658-4AB0-8808-AE427B21A0FE}" type="presParOf" srcId="{CB133C72-3E08-4692-8E33-E5B82AE1FCFD}" destId="{119333B8-1FA9-4199-9AB1-E6816AFA880C}" srcOrd="4" destOrd="0" presId="urn:microsoft.com/office/officeart/2018/2/layout/IconVerticalSolidList"/>
    <dgm:cxn modelId="{BF2DE9B7-03A1-4249-861F-D88B715959B5}" type="presParOf" srcId="{119333B8-1FA9-4199-9AB1-E6816AFA880C}" destId="{B126BA09-86CE-4338-8BC2-C32BF828FA15}" srcOrd="0" destOrd="0" presId="urn:microsoft.com/office/officeart/2018/2/layout/IconVerticalSolidList"/>
    <dgm:cxn modelId="{7AABDA4B-7C42-441F-9B4B-F59800D05B4F}" type="presParOf" srcId="{119333B8-1FA9-4199-9AB1-E6816AFA880C}" destId="{143A793F-901C-43CC-8E98-4F0069A6C178}" srcOrd="1" destOrd="0" presId="urn:microsoft.com/office/officeart/2018/2/layout/IconVerticalSolidList"/>
    <dgm:cxn modelId="{78F5CE67-E3DA-45F1-B435-59F2A22E834B}" type="presParOf" srcId="{119333B8-1FA9-4199-9AB1-E6816AFA880C}" destId="{98673292-B293-453A-BA4A-BE5B35B193FF}" srcOrd="2" destOrd="0" presId="urn:microsoft.com/office/officeart/2018/2/layout/IconVerticalSolidList"/>
    <dgm:cxn modelId="{5FA8BA29-92FC-4BEC-9483-7A79C9CB1592}" type="presParOf" srcId="{119333B8-1FA9-4199-9AB1-E6816AFA880C}" destId="{0B8B1B1B-C248-41AC-A5EC-7161927445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66C68F-F100-461A-8E03-18E6E62B96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9C8E0C2-0115-4BF1-9C1C-83CA218107B3}">
      <dgm:prSet/>
      <dgm:spPr/>
      <dgm:t>
        <a:bodyPr/>
        <a:lstStyle/>
        <a:p>
          <a:r>
            <a:rPr lang="en-US" dirty="0"/>
            <a:t>Nottingham NG1 and London SW1X show a</a:t>
          </a:r>
          <a:br>
            <a:rPr lang="en-US" dirty="0"/>
          </a:br>
          <a:r>
            <a:rPr lang="en-US" dirty="0"/>
            <a:t>preference for weekend shopping.</a:t>
          </a:r>
        </a:p>
      </dgm:t>
    </dgm:pt>
    <dgm:pt modelId="{BD0E759C-854F-4AAF-94EC-23DC8ECE9E4F}" type="parTrans" cxnId="{3F07BCFC-A2E3-4468-9FFB-3B812A4608AE}">
      <dgm:prSet/>
      <dgm:spPr/>
      <dgm:t>
        <a:bodyPr/>
        <a:lstStyle/>
        <a:p>
          <a:endParaRPr lang="en-US"/>
        </a:p>
      </dgm:t>
    </dgm:pt>
    <dgm:pt modelId="{752657B0-29EA-45A3-AE02-3C507647BB34}" type="sibTrans" cxnId="{3F07BCFC-A2E3-4468-9FFB-3B812A4608AE}">
      <dgm:prSet/>
      <dgm:spPr/>
      <dgm:t>
        <a:bodyPr/>
        <a:lstStyle/>
        <a:p>
          <a:endParaRPr lang="en-US"/>
        </a:p>
      </dgm:t>
    </dgm:pt>
    <dgm:pt modelId="{D0E0C66A-28ED-4266-BC5C-C4974CD4B96E}">
      <dgm:prSet/>
      <dgm:spPr/>
      <dgm:t>
        <a:bodyPr/>
        <a:lstStyle/>
        <a:p>
          <a:pPr rtl="0"/>
          <a:r>
            <a:rPr lang="en-US"/>
            <a:t>This aligns with Nottingham's successful performance, indicating potential for </a:t>
          </a:r>
          <a:r>
            <a:rPr lang="en-US">
              <a:latin typeface="Tw Cen MT" panose="020F0302020204030204"/>
            </a:rPr>
            <a:t>London SW1X</a:t>
          </a:r>
          <a:r>
            <a:rPr lang="en-US"/>
            <a:t> to capitalize on similar customer behavior.</a:t>
          </a:r>
        </a:p>
      </dgm:t>
    </dgm:pt>
    <dgm:pt modelId="{C787BB49-0C7B-4995-8EC6-D92E19ECDB2A}" type="parTrans" cxnId="{7B3965C5-36C7-49B6-9CF2-BE82F7DAC626}">
      <dgm:prSet/>
      <dgm:spPr/>
      <dgm:t>
        <a:bodyPr/>
        <a:lstStyle/>
        <a:p>
          <a:endParaRPr lang="en-US"/>
        </a:p>
      </dgm:t>
    </dgm:pt>
    <dgm:pt modelId="{56444EEE-4EF9-426D-97A7-9C38FBF76D52}" type="sibTrans" cxnId="{7B3965C5-36C7-49B6-9CF2-BE82F7DAC626}">
      <dgm:prSet/>
      <dgm:spPr/>
      <dgm:t>
        <a:bodyPr/>
        <a:lstStyle/>
        <a:p>
          <a:endParaRPr lang="en-US"/>
        </a:p>
      </dgm:t>
    </dgm:pt>
    <dgm:pt modelId="{2C8B0458-7AC3-4C60-A558-D9E76EFD52EE}">
      <dgm:prSet/>
      <dgm:spPr/>
      <dgm:t>
        <a:bodyPr/>
        <a:lstStyle/>
        <a:p>
          <a:r>
            <a:rPr lang="en-US" dirty="0"/>
            <a:t>London E1 and Birmingham B1 stores exhibit an even distribution of sales across all days of the week, indicating no specific preference for weekend shopping among customers.</a:t>
          </a:r>
        </a:p>
      </dgm:t>
    </dgm:pt>
    <dgm:pt modelId="{0242EC12-447B-418A-99D8-D90280F13B6E}" type="parTrans" cxnId="{E788CDC3-7065-4719-A437-6E4C9F8B85FE}">
      <dgm:prSet/>
      <dgm:spPr/>
      <dgm:t>
        <a:bodyPr/>
        <a:lstStyle/>
        <a:p>
          <a:endParaRPr lang="en-US"/>
        </a:p>
      </dgm:t>
    </dgm:pt>
    <dgm:pt modelId="{7DF3E53D-BEC5-441D-B104-DE3E8F377EF7}" type="sibTrans" cxnId="{E788CDC3-7065-4719-A437-6E4C9F8B85FE}">
      <dgm:prSet/>
      <dgm:spPr/>
      <dgm:t>
        <a:bodyPr/>
        <a:lstStyle/>
        <a:p>
          <a:endParaRPr lang="en-US"/>
        </a:p>
      </dgm:t>
    </dgm:pt>
    <dgm:pt modelId="{D649A7F3-6853-46A1-892A-61B2747E9127}" type="pres">
      <dgm:prSet presAssocID="{5166C68F-F100-461A-8E03-18E6E62B9604}" presName="root" presStyleCnt="0">
        <dgm:presLayoutVars>
          <dgm:dir/>
          <dgm:resizeHandles val="exact"/>
        </dgm:presLayoutVars>
      </dgm:prSet>
      <dgm:spPr/>
    </dgm:pt>
    <dgm:pt modelId="{2E134DBE-FCD9-4807-8EFE-B960FBB99AF4}" type="pres">
      <dgm:prSet presAssocID="{E9C8E0C2-0115-4BF1-9C1C-83CA218107B3}" presName="compNode" presStyleCnt="0"/>
      <dgm:spPr/>
    </dgm:pt>
    <dgm:pt modelId="{C5587D37-9081-4BAA-BF18-5E0B728AE805}" type="pres">
      <dgm:prSet presAssocID="{E9C8E0C2-0115-4BF1-9C1C-83CA218107B3}" presName="bgRect" presStyleLbl="bgShp" presStyleIdx="0" presStyleCnt="3"/>
      <dgm:spPr/>
    </dgm:pt>
    <dgm:pt modelId="{CC938946-A757-465E-BB7B-8D7DDE86FD9E}" type="pres">
      <dgm:prSet presAssocID="{E9C8E0C2-0115-4BF1-9C1C-83CA218107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co"/>
        </a:ext>
      </dgm:extLst>
    </dgm:pt>
    <dgm:pt modelId="{9283D3B3-9704-4B17-94E0-43FE025AB0CE}" type="pres">
      <dgm:prSet presAssocID="{E9C8E0C2-0115-4BF1-9C1C-83CA218107B3}" presName="spaceRect" presStyleCnt="0"/>
      <dgm:spPr/>
    </dgm:pt>
    <dgm:pt modelId="{10346A6E-B701-4480-8A1B-03C45DDA6B43}" type="pres">
      <dgm:prSet presAssocID="{E9C8E0C2-0115-4BF1-9C1C-83CA218107B3}" presName="parTx" presStyleLbl="revTx" presStyleIdx="0" presStyleCnt="3">
        <dgm:presLayoutVars>
          <dgm:chMax val="0"/>
          <dgm:chPref val="0"/>
        </dgm:presLayoutVars>
      </dgm:prSet>
      <dgm:spPr/>
    </dgm:pt>
    <dgm:pt modelId="{F958128C-5325-476D-9DB1-D65CBDEFE62D}" type="pres">
      <dgm:prSet presAssocID="{752657B0-29EA-45A3-AE02-3C507647BB34}" presName="sibTrans" presStyleCnt="0"/>
      <dgm:spPr/>
    </dgm:pt>
    <dgm:pt modelId="{48288CF8-3216-4B56-A799-0595410D0257}" type="pres">
      <dgm:prSet presAssocID="{D0E0C66A-28ED-4266-BC5C-C4974CD4B96E}" presName="compNode" presStyleCnt="0"/>
      <dgm:spPr/>
    </dgm:pt>
    <dgm:pt modelId="{BC1D929E-EDF5-47A4-9EC8-F164A0AED07B}" type="pres">
      <dgm:prSet presAssocID="{D0E0C66A-28ED-4266-BC5C-C4974CD4B96E}" presName="bgRect" presStyleLbl="bgShp" presStyleIdx="1" presStyleCnt="3"/>
      <dgm:spPr/>
    </dgm:pt>
    <dgm:pt modelId="{2E9FD3E1-A018-4698-8936-96D053D96376}" type="pres">
      <dgm:prSet presAssocID="{D0E0C66A-28ED-4266-BC5C-C4974CD4B9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825EBD3-04C8-4339-9CFD-0DFB41669E53}" type="pres">
      <dgm:prSet presAssocID="{D0E0C66A-28ED-4266-BC5C-C4974CD4B96E}" presName="spaceRect" presStyleCnt="0"/>
      <dgm:spPr/>
    </dgm:pt>
    <dgm:pt modelId="{F246284A-8EF3-48F3-A640-F1A28D22ED87}" type="pres">
      <dgm:prSet presAssocID="{D0E0C66A-28ED-4266-BC5C-C4974CD4B96E}" presName="parTx" presStyleLbl="revTx" presStyleIdx="1" presStyleCnt="3">
        <dgm:presLayoutVars>
          <dgm:chMax val="0"/>
          <dgm:chPref val="0"/>
        </dgm:presLayoutVars>
      </dgm:prSet>
      <dgm:spPr/>
    </dgm:pt>
    <dgm:pt modelId="{8733BC80-9255-40D3-AF09-2460CF653928}" type="pres">
      <dgm:prSet presAssocID="{56444EEE-4EF9-426D-97A7-9C38FBF76D52}" presName="sibTrans" presStyleCnt="0"/>
      <dgm:spPr/>
    </dgm:pt>
    <dgm:pt modelId="{588A60F6-A88F-441C-84DB-7328EE35BC21}" type="pres">
      <dgm:prSet presAssocID="{2C8B0458-7AC3-4C60-A558-D9E76EFD52EE}" presName="compNode" presStyleCnt="0"/>
      <dgm:spPr/>
    </dgm:pt>
    <dgm:pt modelId="{DD7EB7DC-8D7F-4CC4-A03E-C26EF8A86CD1}" type="pres">
      <dgm:prSet presAssocID="{2C8B0458-7AC3-4C60-A558-D9E76EFD52EE}" presName="bgRect" presStyleLbl="bgShp" presStyleIdx="2" presStyleCnt="3"/>
      <dgm:spPr/>
    </dgm:pt>
    <dgm:pt modelId="{5E835044-AA94-454A-9029-A0608C957F54}" type="pres">
      <dgm:prSet presAssocID="{2C8B0458-7AC3-4C60-A558-D9E76EFD52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83C3CCD-86BD-48D3-B592-6E7723512B78}" type="pres">
      <dgm:prSet presAssocID="{2C8B0458-7AC3-4C60-A558-D9E76EFD52EE}" presName="spaceRect" presStyleCnt="0"/>
      <dgm:spPr/>
    </dgm:pt>
    <dgm:pt modelId="{D9E38AEB-F379-414F-B7BE-45D2C4DA6C3D}" type="pres">
      <dgm:prSet presAssocID="{2C8B0458-7AC3-4C60-A558-D9E76EFD52E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09E6317-DC2D-405C-96B8-A9C2FF6AB8D0}" type="presOf" srcId="{2C8B0458-7AC3-4C60-A558-D9E76EFD52EE}" destId="{D9E38AEB-F379-414F-B7BE-45D2C4DA6C3D}" srcOrd="0" destOrd="0" presId="urn:microsoft.com/office/officeart/2018/2/layout/IconVerticalSolidList"/>
    <dgm:cxn modelId="{0E73312C-D3E9-4EBA-ADB7-752A90AB8101}" type="presOf" srcId="{5166C68F-F100-461A-8E03-18E6E62B9604}" destId="{D649A7F3-6853-46A1-892A-61B2747E9127}" srcOrd="0" destOrd="0" presId="urn:microsoft.com/office/officeart/2018/2/layout/IconVerticalSolidList"/>
    <dgm:cxn modelId="{FCF65F44-E7E5-4735-9265-7AE2F65072F0}" type="presOf" srcId="{E9C8E0C2-0115-4BF1-9C1C-83CA218107B3}" destId="{10346A6E-B701-4480-8A1B-03C45DDA6B43}" srcOrd="0" destOrd="0" presId="urn:microsoft.com/office/officeart/2018/2/layout/IconVerticalSolidList"/>
    <dgm:cxn modelId="{F865C1A0-E9EF-4C45-896D-CDF4C2B79609}" type="presOf" srcId="{D0E0C66A-28ED-4266-BC5C-C4974CD4B96E}" destId="{F246284A-8EF3-48F3-A640-F1A28D22ED87}" srcOrd="0" destOrd="0" presId="urn:microsoft.com/office/officeart/2018/2/layout/IconVerticalSolidList"/>
    <dgm:cxn modelId="{E788CDC3-7065-4719-A437-6E4C9F8B85FE}" srcId="{5166C68F-F100-461A-8E03-18E6E62B9604}" destId="{2C8B0458-7AC3-4C60-A558-D9E76EFD52EE}" srcOrd="2" destOrd="0" parTransId="{0242EC12-447B-418A-99D8-D90280F13B6E}" sibTransId="{7DF3E53D-BEC5-441D-B104-DE3E8F377EF7}"/>
    <dgm:cxn modelId="{7B3965C5-36C7-49B6-9CF2-BE82F7DAC626}" srcId="{5166C68F-F100-461A-8E03-18E6E62B9604}" destId="{D0E0C66A-28ED-4266-BC5C-C4974CD4B96E}" srcOrd="1" destOrd="0" parTransId="{C787BB49-0C7B-4995-8EC6-D92E19ECDB2A}" sibTransId="{56444EEE-4EF9-426D-97A7-9C38FBF76D52}"/>
    <dgm:cxn modelId="{3F07BCFC-A2E3-4468-9FFB-3B812A4608AE}" srcId="{5166C68F-F100-461A-8E03-18E6E62B9604}" destId="{E9C8E0C2-0115-4BF1-9C1C-83CA218107B3}" srcOrd="0" destOrd="0" parTransId="{BD0E759C-854F-4AAF-94EC-23DC8ECE9E4F}" sibTransId="{752657B0-29EA-45A3-AE02-3C507647BB34}"/>
    <dgm:cxn modelId="{1997D3BE-2588-4557-A4C6-D00E33082D0B}" type="presParOf" srcId="{D649A7F3-6853-46A1-892A-61B2747E9127}" destId="{2E134DBE-FCD9-4807-8EFE-B960FBB99AF4}" srcOrd="0" destOrd="0" presId="urn:microsoft.com/office/officeart/2018/2/layout/IconVerticalSolidList"/>
    <dgm:cxn modelId="{0C935CB2-505C-491E-A037-D98239A59BB0}" type="presParOf" srcId="{2E134DBE-FCD9-4807-8EFE-B960FBB99AF4}" destId="{C5587D37-9081-4BAA-BF18-5E0B728AE805}" srcOrd="0" destOrd="0" presId="urn:microsoft.com/office/officeart/2018/2/layout/IconVerticalSolidList"/>
    <dgm:cxn modelId="{B997D03A-3BA0-49E0-8C61-A58D62222CB6}" type="presParOf" srcId="{2E134DBE-FCD9-4807-8EFE-B960FBB99AF4}" destId="{CC938946-A757-465E-BB7B-8D7DDE86FD9E}" srcOrd="1" destOrd="0" presId="urn:microsoft.com/office/officeart/2018/2/layout/IconVerticalSolidList"/>
    <dgm:cxn modelId="{C650B7C6-1496-490E-82F3-82A403F70D6A}" type="presParOf" srcId="{2E134DBE-FCD9-4807-8EFE-B960FBB99AF4}" destId="{9283D3B3-9704-4B17-94E0-43FE025AB0CE}" srcOrd="2" destOrd="0" presId="urn:microsoft.com/office/officeart/2018/2/layout/IconVerticalSolidList"/>
    <dgm:cxn modelId="{63F12FF5-AE13-4835-8F73-66F2E7F7D2D2}" type="presParOf" srcId="{2E134DBE-FCD9-4807-8EFE-B960FBB99AF4}" destId="{10346A6E-B701-4480-8A1B-03C45DDA6B43}" srcOrd="3" destOrd="0" presId="urn:microsoft.com/office/officeart/2018/2/layout/IconVerticalSolidList"/>
    <dgm:cxn modelId="{DC2F414E-95B5-4B9D-A016-7305839C5B48}" type="presParOf" srcId="{D649A7F3-6853-46A1-892A-61B2747E9127}" destId="{F958128C-5325-476D-9DB1-D65CBDEFE62D}" srcOrd="1" destOrd="0" presId="urn:microsoft.com/office/officeart/2018/2/layout/IconVerticalSolidList"/>
    <dgm:cxn modelId="{54060114-C088-4499-B188-A8D8DE2C09A4}" type="presParOf" srcId="{D649A7F3-6853-46A1-892A-61B2747E9127}" destId="{48288CF8-3216-4B56-A799-0595410D0257}" srcOrd="2" destOrd="0" presId="urn:microsoft.com/office/officeart/2018/2/layout/IconVerticalSolidList"/>
    <dgm:cxn modelId="{55DC6BF3-6071-4C56-9746-B3CD03611788}" type="presParOf" srcId="{48288CF8-3216-4B56-A799-0595410D0257}" destId="{BC1D929E-EDF5-47A4-9EC8-F164A0AED07B}" srcOrd="0" destOrd="0" presId="urn:microsoft.com/office/officeart/2018/2/layout/IconVerticalSolidList"/>
    <dgm:cxn modelId="{A141E767-C5F5-4284-A41D-435561687A4C}" type="presParOf" srcId="{48288CF8-3216-4B56-A799-0595410D0257}" destId="{2E9FD3E1-A018-4698-8936-96D053D96376}" srcOrd="1" destOrd="0" presId="urn:microsoft.com/office/officeart/2018/2/layout/IconVerticalSolidList"/>
    <dgm:cxn modelId="{6C32B42C-57B0-4032-9B4F-D082FF045260}" type="presParOf" srcId="{48288CF8-3216-4B56-A799-0595410D0257}" destId="{8825EBD3-04C8-4339-9CFD-0DFB41669E53}" srcOrd="2" destOrd="0" presId="urn:microsoft.com/office/officeart/2018/2/layout/IconVerticalSolidList"/>
    <dgm:cxn modelId="{49DF004C-B727-4CD7-8D34-251F52CE70D8}" type="presParOf" srcId="{48288CF8-3216-4B56-A799-0595410D0257}" destId="{F246284A-8EF3-48F3-A640-F1A28D22ED87}" srcOrd="3" destOrd="0" presId="urn:microsoft.com/office/officeart/2018/2/layout/IconVerticalSolidList"/>
    <dgm:cxn modelId="{103F05F6-68B9-4935-94A2-88CF596D5BDC}" type="presParOf" srcId="{D649A7F3-6853-46A1-892A-61B2747E9127}" destId="{8733BC80-9255-40D3-AF09-2460CF653928}" srcOrd="3" destOrd="0" presId="urn:microsoft.com/office/officeart/2018/2/layout/IconVerticalSolidList"/>
    <dgm:cxn modelId="{C7C4E4CF-9B05-46F0-AB5E-884D0935824B}" type="presParOf" srcId="{D649A7F3-6853-46A1-892A-61B2747E9127}" destId="{588A60F6-A88F-441C-84DB-7328EE35BC21}" srcOrd="4" destOrd="0" presId="urn:microsoft.com/office/officeart/2018/2/layout/IconVerticalSolidList"/>
    <dgm:cxn modelId="{C00922DE-01A5-4498-AA18-C9A4C9628729}" type="presParOf" srcId="{588A60F6-A88F-441C-84DB-7328EE35BC21}" destId="{DD7EB7DC-8D7F-4CC4-A03E-C26EF8A86CD1}" srcOrd="0" destOrd="0" presId="urn:microsoft.com/office/officeart/2018/2/layout/IconVerticalSolidList"/>
    <dgm:cxn modelId="{2E66DA51-11C1-4266-9582-C0B41BC8FED7}" type="presParOf" srcId="{588A60F6-A88F-441C-84DB-7328EE35BC21}" destId="{5E835044-AA94-454A-9029-A0608C957F54}" srcOrd="1" destOrd="0" presId="urn:microsoft.com/office/officeart/2018/2/layout/IconVerticalSolidList"/>
    <dgm:cxn modelId="{9443EFB7-A2A1-427C-AC79-BED9F66E2831}" type="presParOf" srcId="{588A60F6-A88F-441C-84DB-7328EE35BC21}" destId="{783C3CCD-86BD-48D3-B592-6E7723512B78}" srcOrd="2" destOrd="0" presId="urn:microsoft.com/office/officeart/2018/2/layout/IconVerticalSolidList"/>
    <dgm:cxn modelId="{8D4F906B-A342-4401-958B-15210C9AF89A}" type="presParOf" srcId="{588A60F6-A88F-441C-84DB-7328EE35BC21}" destId="{D9E38AEB-F379-414F-B7BE-45D2C4DA6C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025A5-1EA2-40CE-9DB0-B8A176ED07B0}">
      <dsp:nvSpPr>
        <dsp:cNvPr id="0" name=""/>
        <dsp:cNvSpPr/>
      </dsp:nvSpPr>
      <dsp:spPr>
        <a:xfrm>
          <a:off x="0" y="422"/>
          <a:ext cx="6432434" cy="988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3ADA3-46A4-4AAD-BC54-57C160E5C786}">
      <dsp:nvSpPr>
        <dsp:cNvPr id="0" name=""/>
        <dsp:cNvSpPr/>
      </dsp:nvSpPr>
      <dsp:spPr>
        <a:xfrm>
          <a:off x="299113" y="222903"/>
          <a:ext cx="543842" cy="5438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3F6E8-7786-4611-A25C-76A97096E347}">
      <dsp:nvSpPr>
        <dsp:cNvPr id="0" name=""/>
        <dsp:cNvSpPr/>
      </dsp:nvSpPr>
      <dsp:spPr>
        <a:xfrm>
          <a:off x="1142068" y="422"/>
          <a:ext cx="5290365" cy="988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48" tIns="104648" rIns="104648" bIns="104648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Nottingham NG1 exhibits robust sales </a:t>
          </a:r>
          <a:r>
            <a:rPr lang="en-US" sz="1800" kern="1200" dirty="0">
              <a:latin typeface="Tw Cen MT" panose="020F0302020204030204"/>
            </a:rPr>
            <a:t>per customer</a:t>
          </a:r>
          <a:r>
            <a:rPr lang="en-US" sz="1800" kern="1200" dirty="0"/>
            <a:t>, indicating a strong local customer base</a:t>
          </a:r>
        </a:p>
      </dsp:txBody>
      <dsp:txXfrm>
        <a:off x="1142068" y="422"/>
        <a:ext cx="5290365" cy="988803"/>
      </dsp:txXfrm>
    </dsp:sp>
    <dsp:sp modelId="{7E4BD57E-1E96-4654-98B0-B1FFC0F55635}">
      <dsp:nvSpPr>
        <dsp:cNvPr id="0" name=""/>
        <dsp:cNvSpPr/>
      </dsp:nvSpPr>
      <dsp:spPr>
        <a:xfrm>
          <a:off x="0" y="1236427"/>
          <a:ext cx="6432434" cy="988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148D4-D8CC-4FB2-889B-AC8B55BCFAE4}">
      <dsp:nvSpPr>
        <dsp:cNvPr id="0" name=""/>
        <dsp:cNvSpPr/>
      </dsp:nvSpPr>
      <dsp:spPr>
        <a:xfrm>
          <a:off x="299113" y="1458907"/>
          <a:ext cx="543842" cy="5438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9BE38-14A7-4E28-82AB-707F33ED4109}">
      <dsp:nvSpPr>
        <dsp:cNvPr id="0" name=""/>
        <dsp:cNvSpPr/>
      </dsp:nvSpPr>
      <dsp:spPr>
        <a:xfrm>
          <a:off x="1142068" y="1236427"/>
          <a:ext cx="5290365" cy="988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48" tIns="104648" rIns="104648" bIns="10464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London SW1X maintains high average sales per customer, even amidst overall sales decreases, presenting a strategic investment opportunity</a:t>
          </a:r>
        </a:p>
      </dsp:txBody>
      <dsp:txXfrm>
        <a:off x="1142068" y="1236427"/>
        <a:ext cx="5290365" cy="988803"/>
      </dsp:txXfrm>
    </dsp:sp>
    <dsp:sp modelId="{B126BA09-86CE-4338-8BC2-C32BF828FA15}">
      <dsp:nvSpPr>
        <dsp:cNvPr id="0" name=""/>
        <dsp:cNvSpPr/>
      </dsp:nvSpPr>
      <dsp:spPr>
        <a:xfrm>
          <a:off x="0" y="2472431"/>
          <a:ext cx="6432434" cy="988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A793F-901C-43CC-8E98-4F0069A6C178}">
      <dsp:nvSpPr>
        <dsp:cNvPr id="0" name=""/>
        <dsp:cNvSpPr/>
      </dsp:nvSpPr>
      <dsp:spPr>
        <a:xfrm>
          <a:off x="299113" y="2694912"/>
          <a:ext cx="543842" cy="5438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B1B1B-C248-41AC-A5EC-716192744525}">
      <dsp:nvSpPr>
        <dsp:cNvPr id="0" name=""/>
        <dsp:cNvSpPr/>
      </dsp:nvSpPr>
      <dsp:spPr>
        <a:xfrm>
          <a:off x="1142068" y="2472431"/>
          <a:ext cx="5290365" cy="988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48" tIns="104648" rIns="104648" bIns="10464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 stores display varying trends, requiring tailored strategies</a:t>
          </a:r>
        </a:p>
      </dsp:txBody>
      <dsp:txXfrm>
        <a:off x="1142068" y="2472431"/>
        <a:ext cx="5290365" cy="988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87D37-9081-4BAA-BF18-5E0B728AE805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38946-A757-465E-BB7B-8D7DDE86FD9E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46A6E-B701-4480-8A1B-03C45DDA6B43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Nottingham NG1 and London SW1X show a</a:t>
          </a:r>
          <a:br>
            <a:rPr lang="en-US" sz="2100" kern="1200" dirty="0"/>
          </a:br>
          <a:r>
            <a:rPr lang="en-US" sz="2100" kern="1200" dirty="0"/>
            <a:t>preference for weekend shopping.</a:t>
          </a:r>
        </a:p>
      </dsp:txBody>
      <dsp:txXfrm>
        <a:off x="1666563" y="616"/>
        <a:ext cx="5243823" cy="1442911"/>
      </dsp:txXfrm>
    </dsp:sp>
    <dsp:sp modelId="{BC1D929E-EDF5-47A4-9EC8-F164A0AED07B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FD3E1-A018-4698-8936-96D053D96376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6284A-8EF3-48F3-A640-F1A28D22ED87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This aligns with Nottingham's successful performance, indicating potential for </a:t>
          </a:r>
          <a:r>
            <a:rPr lang="en-US" sz="2100" kern="1200">
              <a:latin typeface="Tw Cen MT" panose="020F0302020204030204"/>
            </a:rPr>
            <a:t>London SW1X</a:t>
          </a:r>
          <a:r>
            <a:rPr lang="en-US" sz="2100" kern="1200"/>
            <a:t> to capitalize on similar customer behavior.</a:t>
          </a:r>
        </a:p>
      </dsp:txBody>
      <dsp:txXfrm>
        <a:off x="1666563" y="1804256"/>
        <a:ext cx="5243823" cy="1442911"/>
      </dsp:txXfrm>
    </dsp:sp>
    <dsp:sp modelId="{DD7EB7DC-8D7F-4CC4-A03E-C26EF8A86CD1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35044-AA94-454A-9029-A0608C957F54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38AEB-F379-414F-B7BE-45D2C4DA6C3D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London E1 and Birmingham B1 stores exhibit an even distribution of sales across all days of the week, indicating no specific preference for weekend shopping among customers.</a:t>
          </a:r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20535493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36124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20535493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9602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20535493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5183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20535493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8633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20535493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7662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20535493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1462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20535493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5446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20535493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3148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20535493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8852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20535493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8410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20535493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3540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20535493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8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472481.vefblog.net/106.html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ocery store produce section">
            <a:extLst>
              <a:ext uri="{FF2B5EF4-FFF2-40B4-BE49-F238E27FC236}">
                <a16:creationId xmlns:a16="http://schemas.microsoft.com/office/drawing/2014/main" id="{EC9FF17A-43E1-09FB-FAA8-E1C33297A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8" b="13072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FoodCorp Store Performance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A comparative overview of Key Performance Indicators</a:t>
            </a:r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A0D4C-60A7-D507-ABE8-FB129B03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46D70-C29D-29CA-6057-FBDD9729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20535493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BB620-47E4-B5E2-5C33-EC88C1C6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2F523-49A4-D461-78C3-CCA35E128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buFont typeface="Wingdings" panose="020F0502020204030204" pitchFamily="34" charset="0"/>
              <a:buChar char="ü"/>
            </a:pP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The comparative analysis suggests directing marketing investments towards </a:t>
            </a:r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London SW1X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 for optimal returns. </a:t>
            </a:r>
            <a:endParaRPr lang="en-US"/>
          </a:p>
          <a:p>
            <a:pPr>
              <a:buFont typeface="Wingdings" panose="020F0502020204030204" pitchFamily="34" charset="0"/>
              <a:buChar char="ü"/>
            </a:pP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The store exhibits consistent strengths, and by addressing specific challenges, it can become a flagship location for enhanced performance and profitability. 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This strategic focus aligns with the overall goal of maximizing store performance and customer value.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F87FED76-0D11-72F9-0F4D-2C41AA28E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8" r="7109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60704-8622-BB67-732D-8620F153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F228-F474-0519-5534-1461788E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20535493</a:t>
            </a:r>
          </a:p>
        </p:txBody>
      </p:sp>
    </p:spTree>
    <p:extLst>
      <p:ext uri="{BB962C8B-B14F-4D97-AF65-F5344CB8AC3E}">
        <p14:creationId xmlns:p14="http://schemas.microsoft.com/office/powerpoint/2010/main" val="214378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Free stock photo of blue background, thank you">
            <a:extLst>
              <a:ext uri="{FF2B5EF4-FFF2-40B4-BE49-F238E27FC236}">
                <a16:creationId xmlns:a16="http://schemas.microsoft.com/office/drawing/2014/main" id="{A6E71F32-3AC5-A429-0E66-6690071E4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40" b="44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1AE4F4-F3B8-4133-5690-B9CFC0EF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677CD7-FA22-D33F-C13B-68A7675A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20535493</a:t>
            </a:r>
          </a:p>
        </p:txBody>
      </p:sp>
    </p:spTree>
    <p:extLst>
      <p:ext uri="{BB962C8B-B14F-4D97-AF65-F5344CB8AC3E}">
        <p14:creationId xmlns:p14="http://schemas.microsoft.com/office/powerpoint/2010/main" val="389624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Office building overlayed with stock market graphs">
            <a:extLst>
              <a:ext uri="{FF2B5EF4-FFF2-40B4-BE49-F238E27FC236}">
                <a16:creationId xmlns:a16="http://schemas.microsoft.com/office/drawing/2014/main" id="{1C00CFF4-1758-D979-F55D-82ACD59A6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 t="7707" b="77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BEC54-7960-7D5B-1417-C08D9DDC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Purpose of the analysis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85F38A9-889D-5E8B-717C-800C7434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Wingdings" panose="020F050202020403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To evaluate the performance of four different stores (Birmingham B1, London E1, London SW1X, Nottingham NG1) based on various key performance indicators (KPIs) across multiple dimensions. </a:t>
            </a:r>
            <a:endParaRPr lang="en-US" dirty="0"/>
          </a:p>
          <a:p>
            <a:pPr>
              <a:buFont typeface="Wingdings" panose="020F050202020403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The analysis aims to provide insights into determining which store needs marketing investment the most.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88DF4-CB64-7BCA-C525-90BF1E38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20535493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E9AA3-2DAF-85C0-CCEF-130EC864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47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FA210-4D49-FA51-374C-02AB468F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698764" cy="1450757"/>
          </a:xfrm>
        </p:spPr>
        <p:txBody>
          <a:bodyPr>
            <a:normAutofit/>
          </a:bodyPr>
          <a:lstStyle/>
          <a:p>
            <a:r>
              <a:rPr lang="en-US"/>
              <a:t>Total sales per customer</a:t>
            </a:r>
          </a:p>
        </p:txBody>
      </p:sp>
      <p:cxnSp>
        <p:nvCxnSpPr>
          <p:cNvPr id="48" name="!!Straight Connector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19" y="2267421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0" name="Content Placeholder 7">
            <a:extLst>
              <a:ext uri="{FF2B5EF4-FFF2-40B4-BE49-F238E27FC236}">
                <a16:creationId xmlns:a16="http://schemas.microsoft.com/office/drawing/2014/main" id="{F6B20BA1-B232-B6FB-1DFA-21D2B493E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059749"/>
              </p:ext>
            </p:extLst>
          </p:nvPr>
        </p:nvGraphicFramePr>
        <p:xfrm>
          <a:off x="642257" y="2407436"/>
          <a:ext cx="6432434" cy="346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6" name="Picture 65" descr="A graph of sales&#10;&#10;Description automatically generated">
            <a:extLst>
              <a:ext uri="{FF2B5EF4-FFF2-40B4-BE49-F238E27FC236}">
                <a16:creationId xmlns:a16="http://schemas.microsoft.com/office/drawing/2014/main" id="{65148953-7838-2772-7F8C-BDFD3817A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5030" y="1408590"/>
            <a:ext cx="4823825" cy="4455110"/>
          </a:xfrm>
          <a:prstGeom prst="rect">
            <a:avLst/>
          </a:prstGeom>
        </p:spPr>
      </p:pic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DD87403D-E9D7-10CF-5685-4BDF1A68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877D46E5-166A-DC87-AFDD-8B2753F8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20535493</a:t>
            </a:r>
          </a:p>
        </p:txBody>
      </p:sp>
    </p:spTree>
    <p:extLst>
      <p:ext uri="{BB962C8B-B14F-4D97-AF65-F5344CB8AC3E}">
        <p14:creationId xmlns:p14="http://schemas.microsoft.com/office/powerpoint/2010/main" val="2333036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BFB7F-3B03-1FE1-7182-B6A536E4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 dirty="0"/>
              <a:t>New Customer Acquisition Trend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F46FC-7547-2806-5C9A-9312B8588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" r="30730" b="-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E4BF-8215-8DFE-A12A-AF27FA6C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anose="020F050202020403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All stores experienced a consistent decrease in new customer acquisition, signaling a broader market trend.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20F0502020204030204" pitchFamily="34" charset="0"/>
              <a:buChar char="Ø"/>
            </a:pPr>
            <a:endParaRPr lang="en-US"/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20F050202020403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London SW1X exhibited a more significant decline, suggesting the need for targeted marketing efforts to attract new customers.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37F4E-587B-0EDD-9C54-86733A3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DB9CF-1E16-68C2-CCAE-7C67365F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20535493</a:t>
            </a:r>
          </a:p>
        </p:txBody>
      </p:sp>
    </p:spTree>
    <p:extLst>
      <p:ext uri="{BB962C8B-B14F-4D97-AF65-F5344CB8AC3E}">
        <p14:creationId xmlns:p14="http://schemas.microsoft.com/office/powerpoint/2010/main" val="90980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A603F-27A6-D05A-1393-5EF7F4D4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Customer Lifetime Value</a:t>
            </a:r>
          </a:p>
        </p:txBody>
      </p:sp>
      <p:pic>
        <p:nvPicPr>
          <p:cNvPr id="7" name="Picture 6" descr="A map of united kingdom with red dots and black text&#10;&#10;Description automatically generated">
            <a:extLst>
              <a:ext uri="{FF2B5EF4-FFF2-40B4-BE49-F238E27FC236}">
                <a16:creationId xmlns:a16="http://schemas.microsoft.com/office/drawing/2014/main" id="{3C45A7CE-EF3A-AFA0-9BA6-35598A48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9" t="6636" r="-238"/>
          <a:stretch/>
        </p:blipFill>
        <p:spPr>
          <a:xfrm>
            <a:off x="41939" y="755079"/>
            <a:ext cx="7748768" cy="4889311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D99AC1-C8B9-6F85-B5EC-0E6D5E38A477}"/>
              </a:ext>
            </a:extLst>
          </p:cNvPr>
          <p:cNvSpPr txBox="1"/>
          <p:nvPr/>
        </p:nvSpPr>
        <p:spPr>
          <a:xfrm>
            <a:off x="7859485" y="2407436"/>
            <a:ext cx="3690257" cy="3461658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  <a:t>Nottingham Ng1</a:t>
            </a:r>
            <a:b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Exceptional CLV of £612.39, highest average customer spend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7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  <a:t>Birmingham B1 &amp; London E1</a:t>
            </a:r>
            <a:b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Lower CLVs of GBP 83.34 and GBP 107.84</a:t>
            </a:r>
            <a:b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respectively.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17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  <a:t>London SW1X</a:t>
            </a:r>
            <a:b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Impressive CLV of £274.69, indicating</a:t>
            </a:r>
            <a:b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robust revenue potential.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FC7FD5-35D4-C1D4-56C1-1600EF78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CD3C99-0746-B73E-2A9C-B9672A43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20535493</a:t>
            </a:r>
          </a:p>
        </p:txBody>
      </p:sp>
    </p:spTree>
    <p:extLst>
      <p:ext uri="{BB962C8B-B14F-4D97-AF65-F5344CB8AC3E}">
        <p14:creationId xmlns:p14="http://schemas.microsoft.com/office/powerpoint/2010/main" val="312949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A2A3E-3256-6053-4D49-1A16C845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Habitual Customers</a:t>
            </a: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08E1EC4-7CD9-7838-053E-553D79014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979862"/>
            <a:ext cx="5115347" cy="457823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70524-6BB1-70C3-59A7-80DC3BDB5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Nottingham NG1 </a:t>
            </a:r>
            <a:r>
              <a:rPr lang="en-US" dirty="0">
                <a:ea typeface="+mn-lt"/>
                <a:cs typeface="+mn-lt"/>
              </a:rPr>
              <a:t>leads with consistently high numbers of habitual customers,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peaking at 168 in Q4 2021.</a:t>
            </a:r>
            <a:endParaRPr lang="en-US" dirty="0"/>
          </a:p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ea typeface="+mn-lt"/>
                <a:cs typeface="+mn-lt"/>
              </a:rPr>
              <a:t>Despite the overall decline in habitual customers, London SW1X exhibited more consistent retention compared to stores like London E1 and Birmingham </a:t>
            </a:r>
            <a:r>
              <a:rPr lang="en-US" dirty="0"/>
              <a:t>B1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E498DF2-12AD-0B9E-40F8-32C85548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04A62C08-030A-7F99-7A43-AA20E6730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20535493</a:t>
            </a:r>
          </a:p>
        </p:txBody>
      </p:sp>
    </p:spTree>
    <p:extLst>
      <p:ext uri="{BB962C8B-B14F-4D97-AF65-F5344CB8AC3E}">
        <p14:creationId xmlns:p14="http://schemas.microsoft.com/office/powerpoint/2010/main" val="50901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52A5A-AE97-CD3B-0F00-44AADE3CC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9" y="146674"/>
            <a:ext cx="4178918" cy="2880876"/>
          </a:xfrm>
        </p:spPr>
        <p:txBody>
          <a:bodyPr anchor="ctr">
            <a:normAutofit/>
          </a:bodyPr>
          <a:lstStyle/>
          <a:p>
            <a:r>
              <a:rPr lang="en-US" dirty="0"/>
              <a:t>Sales based on the day of the week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44C6838-8E88-4A8A-F532-910396C993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981120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" name="Picture 42" descr="Two cats sitting at a bar&#10;&#10;Description automatically generated">
            <a:extLst>
              <a:ext uri="{FF2B5EF4-FFF2-40B4-BE49-F238E27FC236}">
                <a16:creationId xmlns:a16="http://schemas.microsoft.com/office/drawing/2014/main" id="{BB2A6E74-7D8B-BB9D-96F7-FEF8E8C3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20093" y="2636529"/>
            <a:ext cx="3702728" cy="3286494"/>
          </a:xfrm>
          <a:prstGeom prst="rect">
            <a:avLst/>
          </a:prstGeom>
        </p:spPr>
      </p:pic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8BFC3FE0-A329-FDEA-FDF6-74BE0CFA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  <p:sp>
        <p:nvSpPr>
          <p:cNvPr id="86" name="Footer Placeholder 85">
            <a:extLst>
              <a:ext uri="{FF2B5EF4-FFF2-40B4-BE49-F238E27FC236}">
                <a16:creationId xmlns:a16="http://schemas.microsoft.com/office/drawing/2014/main" id="{7AE90B9B-126C-9A94-2118-5268F1A41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20535493</a:t>
            </a:r>
          </a:p>
        </p:txBody>
      </p:sp>
    </p:spTree>
    <p:extLst>
      <p:ext uri="{BB962C8B-B14F-4D97-AF65-F5344CB8AC3E}">
        <p14:creationId xmlns:p14="http://schemas.microsoft.com/office/powerpoint/2010/main" val="2322961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70A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64D575-E880-225C-197E-2F0C9FBB2BF8}"/>
              </a:ext>
            </a:extLst>
          </p:cNvPr>
          <p:cNvSpPr/>
          <p:nvPr/>
        </p:nvSpPr>
        <p:spPr>
          <a:xfrm>
            <a:off x="11043" y="6383130"/>
            <a:ext cx="12180956" cy="4748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29A99-1EFF-7D19-BEA4-795712E4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67" y="576021"/>
            <a:ext cx="3469543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Cohort Retention Analysis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8B45580-D0F2-9DA6-1FBB-2E8174E16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v"/>
            </a:pP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Cohort retention analysis reveals consistent performance across all stores, indicating customer retention efforts</a:t>
            </a:r>
            <a:endParaRPr lang="en-US"/>
          </a:p>
          <a:p>
            <a:pPr>
              <a:buFont typeface="Wingdings" panose="020F0502020204030204" pitchFamily="34" charset="0"/>
              <a:buChar char="v"/>
            </a:pP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The analysis underscores the potential of long-term customer relationships in London SW1X, suggesting a positive impact on marketing ROI.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E32AEF4-1A5D-E451-3B44-7F8D661E4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0" y="640080"/>
            <a:ext cx="6600995" cy="5577840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EE358BEE-413B-3723-651C-856057E8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E6A622DB-968D-ADBB-90B1-1D1BAF77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20535493</a:t>
            </a:r>
          </a:p>
        </p:txBody>
      </p:sp>
    </p:spTree>
    <p:extLst>
      <p:ext uri="{BB962C8B-B14F-4D97-AF65-F5344CB8AC3E}">
        <p14:creationId xmlns:p14="http://schemas.microsoft.com/office/powerpoint/2010/main" val="336257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2B92C-7245-0AEA-868E-33183AFC1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5" b="-256"/>
          <a:stretch/>
        </p:blipFill>
        <p:spPr>
          <a:xfrm>
            <a:off x="234504" y="714207"/>
            <a:ext cx="11960830" cy="32529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F9D09-719C-E3CE-B21E-AB9FA85C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Departmental Sales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F19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FEAD-737C-F274-9D4E-4A21C482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  <a:buFont typeface="Wingdings" panose="020F0502020204030204" pitchFamily="34" charset="0"/>
              <a:buChar char="Ø"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Balanced performance across key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departments of Nottingham NG1, Birmingham B1 and London E1 stores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buFont typeface="Wingdings" panose="020F0502020204030204" pitchFamily="34" charset="0"/>
              <a:buChar char="Ø"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For London SW1X, notable growth in Beverages department and inconsistencies in Grocery related departments shows potential for improvement with targeted investments</a:t>
            </a:r>
            <a:br>
              <a:rPr lang="en-US" sz="1400" dirty="0">
                <a:ea typeface="+mn-lt"/>
                <a:cs typeface="+mn-lt"/>
              </a:rPr>
            </a:br>
            <a:endParaRPr lang="en-US" sz="1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0699-6BD0-5B46-2F45-4721B67F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17DDD-A7A8-BEDC-EFEC-FB501C4EB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20535493</a:t>
            </a:r>
          </a:p>
        </p:txBody>
      </p:sp>
    </p:spTree>
    <p:extLst>
      <p:ext uri="{BB962C8B-B14F-4D97-AF65-F5344CB8AC3E}">
        <p14:creationId xmlns:p14="http://schemas.microsoft.com/office/powerpoint/2010/main" val="16216133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RetrospectVTI</vt:lpstr>
      <vt:lpstr>FoodCorp Store Performance Analysis</vt:lpstr>
      <vt:lpstr>Purpose of the analysis</vt:lpstr>
      <vt:lpstr>Total sales per customer</vt:lpstr>
      <vt:lpstr>New Customer Acquisition Trend</vt:lpstr>
      <vt:lpstr>Customer Lifetime Value</vt:lpstr>
      <vt:lpstr>Habitual Customers</vt:lpstr>
      <vt:lpstr>Sales based on the day of the week</vt:lpstr>
      <vt:lpstr>Cohort Retention Analysis</vt:lpstr>
      <vt:lpstr>Departmental Sales Analysis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407</cp:revision>
  <dcterms:created xsi:type="dcterms:W3CDTF">2024-01-06T10:44:02Z</dcterms:created>
  <dcterms:modified xsi:type="dcterms:W3CDTF">2024-01-06T23:14:06Z</dcterms:modified>
</cp:coreProperties>
</file>